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59" r:id="rId4"/>
    <p:sldId id="271" r:id="rId5"/>
    <p:sldId id="270" r:id="rId6"/>
    <p:sldId id="272" r:id="rId7"/>
    <p:sldId id="274" r:id="rId8"/>
    <p:sldId id="275" r:id="rId9"/>
    <p:sldId id="273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63" r:id="rId21"/>
    <p:sldId id="26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4660"/>
  </p:normalViewPr>
  <p:slideViewPr>
    <p:cSldViewPr>
      <p:cViewPr>
        <p:scale>
          <a:sx n="70" d="100"/>
          <a:sy n="70" d="100"/>
        </p:scale>
        <p:origin x="-136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marker>
            <c:symbol val="none"/>
          </c:marker>
          <c:xVal>
            <c:numRef>
              <c:f>Sheet1!$A$2:$A$58</c:f>
              <c:numCache>
                <c:formatCode>h:mm</c:formatCode>
                <c:ptCount val="57"/>
                <c:pt idx="0">
                  <c:v>0.21319444444444444</c:v>
                </c:pt>
                <c:pt idx="1">
                  <c:v>0.22361111111111109</c:v>
                </c:pt>
                <c:pt idx="2">
                  <c:v>0.23402777777777781</c:v>
                </c:pt>
                <c:pt idx="3">
                  <c:v>0.24444444444444446</c:v>
                </c:pt>
                <c:pt idx="4">
                  <c:v>0.25486111111111109</c:v>
                </c:pt>
                <c:pt idx="5">
                  <c:v>0.26527777777777778</c:v>
                </c:pt>
                <c:pt idx="6">
                  <c:v>0.27569444444444446</c:v>
                </c:pt>
                <c:pt idx="7">
                  <c:v>0.28611111111111115</c:v>
                </c:pt>
                <c:pt idx="8">
                  <c:v>0.29652777777777778</c:v>
                </c:pt>
                <c:pt idx="9">
                  <c:v>0.30694444444444441</c:v>
                </c:pt>
                <c:pt idx="10">
                  <c:v>0.31736111111111115</c:v>
                </c:pt>
                <c:pt idx="11">
                  <c:v>0.32777777777777778</c:v>
                </c:pt>
                <c:pt idx="12">
                  <c:v>0.33819444444444446</c:v>
                </c:pt>
                <c:pt idx="13">
                  <c:v>0.34861111111111115</c:v>
                </c:pt>
                <c:pt idx="14">
                  <c:v>0.35902777777777778</c:v>
                </c:pt>
                <c:pt idx="15">
                  <c:v>0.36944444444444446</c:v>
                </c:pt>
                <c:pt idx="16">
                  <c:v>0.37986111111111115</c:v>
                </c:pt>
                <c:pt idx="17">
                  <c:v>0.39027777777777778</c:v>
                </c:pt>
                <c:pt idx="18">
                  <c:v>0.40069444444444446</c:v>
                </c:pt>
                <c:pt idx="19">
                  <c:v>0.41111111111111115</c:v>
                </c:pt>
                <c:pt idx="20">
                  <c:v>0.42152777777777778</c:v>
                </c:pt>
                <c:pt idx="21">
                  <c:v>0.43194444444444446</c:v>
                </c:pt>
                <c:pt idx="22">
                  <c:v>0.44236111111111115</c:v>
                </c:pt>
                <c:pt idx="23">
                  <c:v>0.45277777777777778</c:v>
                </c:pt>
                <c:pt idx="24">
                  <c:v>0.46319444444444446</c:v>
                </c:pt>
                <c:pt idx="25">
                  <c:v>0.47361111111111115</c:v>
                </c:pt>
                <c:pt idx="26">
                  <c:v>0.48402777777777778</c:v>
                </c:pt>
                <c:pt idx="27">
                  <c:v>0.49444444444444446</c:v>
                </c:pt>
                <c:pt idx="28">
                  <c:v>0.50486111111111109</c:v>
                </c:pt>
                <c:pt idx="29">
                  <c:v>0.51527777777777783</c:v>
                </c:pt>
                <c:pt idx="30">
                  <c:v>0.52569444444444446</c:v>
                </c:pt>
                <c:pt idx="31">
                  <c:v>0.53611111111111109</c:v>
                </c:pt>
                <c:pt idx="32">
                  <c:v>0.54652777777777783</c:v>
                </c:pt>
                <c:pt idx="33">
                  <c:v>0.55694444444444446</c:v>
                </c:pt>
                <c:pt idx="34">
                  <c:v>0.56736111111111109</c:v>
                </c:pt>
                <c:pt idx="35">
                  <c:v>0.57777777777777783</c:v>
                </c:pt>
                <c:pt idx="36">
                  <c:v>0.58819444444444446</c:v>
                </c:pt>
                <c:pt idx="37">
                  <c:v>0.59861111111111109</c:v>
                </c:pt>
                <c:pt idx="38">
                  <c:v>0.60902777777777783</c:v>
                </c:pt>
                <c:pt idx="39">
                  <c:v>0.61944444444444446</c:v>
                </c:pt>
                <c:pt idx="40">
                  <c:v>0.62986111111111109</c:v>
                </c:pt>
                <c:pt idx="41">
                  <c:v>0.64027777777777783</c:v>
                </c:pt>
                <c:pt idx="42">
                  <c:v>0.65069444444444446</c:v>
                </c:pt>
                <c:pt idx="43">
                  <c:v>0.66111111111111109</c:v>
                </c:pt>
                <c:pt idx="44">
                  <c:v>0.67152777777777783</c:v>
                </c:pt>
                <c:pt idx="45">
                  <c:v>0.68194444444444446</c:v>
                </c:pt>
                <c:pt idx="46">
                  <c:v>0.69236111111111109</c:v>
                </c:pt>
                <c:pt idx="47">
                  <c:v>0.70277777777777783</c:v>
                </c:pt>
                <c:pt idx="48">
                  <c:v>0.71319444444444446</c:v>
                </c:pt>
                <c:pt idx="49">
                  <c:v>0.72361111111111109</c:v>
                </c:pt>
                <c:pt idx="50">
                  <c:v>0.73402777777777783</c:v>
                </c:pt>
                <c:pt idx="51">
                  <c:v>0.74444444444444446</c:v>
                </c:pt>
                <c:pt idx="52">
                  <c:v>0.75486111111111109</c:v>
                </c:pt>
                <c:pt idx="53">
                  <c:v>0.76527777777777783</c:v>
                </c:pt>
                <c:pt idx="54">
                  <c:v>0.77569444444444446</c:v>
                </c:pt>
                <c:pt idx="55">
                  <c:v>0.78611111111111109</c:v>
                </c:pt>
                <c:pt idx="56">
                  <c:v>0.79652777777777783</c:v>
                </c:pt>
              </c:numCache>
            </c:numRef>
          </c:xVal>
          <c:yVal>
            <c:numRef>
              <c:f>Sheet1!$B$2:$B$58</c:f>
              <c:numCache>
                <c:formatCode>General</c:formatCode>
                <c:ptCount val="57"/>
              </c:numCache>
            </c:numRef>
          </c:y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Sheet1!$A$2:$A$58</c:f>
              <c:numCache>
                <c:formatCode>h:mm</c:formatCode>
                <c:ptCount val="57"/>
                <c:pt idx="0">
                  <c:v>0.21319444444444444</c:v>
                </c:pt>
                <c:pt idx="1">
                  <c:v>0.22361111111111109</c:v>
                </c:pt>
                <c:pt idx="2">
                  <c:v>0.23402777777777781</c:v>
                </c:pt>
                <c:pt idx="3">
                  <c:v>0.24444444444444446</c:v>
                </c:pt>
                <c:pt idx="4">
                  <c:v>0.25486111111111109</c:v>
                </c:pt>
                <c:pt idx="5">
                  <c:v>0.26527777777777778</c:v>
                </c:pt>
                <c:pt idx="6">
                  <c:v>0.27569444444444446</c:v>
                </c:pt>
                <c:pt idx="7">
                  <c:v>0.28611111111111115</c:v>
                </c:pt>
                <c:pt idx="8">
                  <c:v>0.29652777777777778</c:v>
                </c:pt>
                <c:pt idx="9">
                  <c:v>0.30694444444444441</c:v>
                </c:pt>
                <c:pt idx="10">
                  <c:v>0.31736111111111115</c:v>
                </c:pt>
                <c:pt idx="11">
                  <c:v>0.32777777777777778</c:v>
                </c:pt>
                <c:pt idx="12">
                  <c:v>0.33819444444444446</c:v>
                </c:pt>
                <c:pt idx="13">
                  <c:v>0.34861111111111115</c:v>
                </c:pt>
                <c:pt idx="14">
                  <c:v>0.35902777777777778</c:v>
                </c:pt>
                <c:pt idx="15">
                  <c:v>0.36944444444444446</c:v>
                </c:pt>
                <c:pt idx="16">
                  <c:v>0.37986111111111115</c:v>
                </c:pt>
                <c:pt idx="17">
                  <c:v>0.39027777777777778</c:v>
                </c:pt>
                <c:pt idx="18">
                  <c:v>0.40069444444444446</c:v>
                </c:pt>
                <c:pt idx="19">
                  <c:v>0.41111111111111115</c:v>
                </c:pt>
                <c:pt idx="20">
                  <c:v>0.42152777777777778</c:v>
                </c:pt>
                <c:pt idx="21">
                  <c:v>0.43194444444444446</c:v>
                </c:pt>
                <c:pt idx="22">
                  <c:v>0.44236111111111115</c:v>
                </c:pt>
                <c:pt idx="23">
                  <c:v>0.45277777777777778</c:v>
                </c:pt>
                <c:pt idx="24">
                  <c:v>0.46319444444444446</c:v>
                </c:pt>
                <c:pt idx="25">
                  <c:v>0.47361111111111115</c:v>
                </c:pt>
                <c:pt idx="26">
                  <c:v>0.48402777777777778</c:v>
                </c:pt>
                <c:pt idx="27">
                  <c:v>0.49444444444444446</c:v>
                </c:pt>
                <c:pt idx="28">
                  <c:v>0.50486111111111109</c:v>
                </c:pt>
                <c:pt idx="29">
                  <c:v>0.51527777777777783</c:v>
                </c:pt>
                <c:pt idx="30">
                  <c:v>0.52569444444444446</c:v>
                </c:pt>
                <c:pt idx="31">
                  <c:v>0.53611111111111109</c:v>
                </c:pt>
                <c:pt idx="32">
                  <c:v>0.54652777777777783</c:v>
                </c:pt>
                <c:pt idx="33">
                  <c:v>0.55694444444444446</c:v>
                </c:pt>
                <c:pt idx="34">
                  <c:v>0.56736111111111109</c:v>
                </c:pt>
                <c:pt idx="35">
                  <c:v>0.57777777777777783</c:v>
                </c:pt>
                <c:pt idx="36">
                  <c:v>0.58819444444444446</c:v>
                </c:pt>
                <c:pt idx="37">
                  <c:v>0.59861111111111109</c:v>
                </c:pt>
                <c:pt idx="38">
                  <c:v>0.60902777777777783</c:v>
                </c:pt>
                <c:pt idx="39">
                  <c:v>0.61944444444444446</c:v>
                </c:pt>
                <c:pt idx="40">
                  <c:v>0.62986111111111109</c:v>
                </c:pt>
                <c:pt idx="41">
                  <c:v>0.64027777777777783</c:v>
                </c:pt>
                <c:pt idx="42">
                  <c:v>0.65069444444444446</c:v>
                </c:pt>
                <c:pt idx="43">
                  <c:v>0.66111111111111109</c:v>
                </c:pt>
                <c:pt idx="44">
                  <c:v>0.67152777777777783</c:v>
                </c:pt>
                <c:pt idx="45">
                  <c:v>0.68194444444444446</c:v>
                </c:pt>
                <c:pt idx="46">
                  <c:v>0.69236111111111109</c:v>
                </c:pt>
                <c:pt idx="47">
                  <c:v>0.70277777777777783</c:v>
                </c:pt>
                <c:pt idx="48">
                  <c:v>0.71319444444444446</c:v>
                </c:pt>
                <c:pt idx="49">
                  <c:v>0.72361111111111109</c:v>
                </c:pt>
                <c:pt idx="50">
                  <c:v>0.73402777777777783</c:v>
                </c:pt>
                <c:pt idx="51">
                  <c:v>0.74444444444444446</c:v>
                </c:pt>
                <c:pt idx="52">
                  <c:v>0.75486111111111109</c:v>
                </c:pt>
                <c:pt idx="53">
                  <c:v>0.76527777777777783</c:v>
                </c:pt>
                <c:pt idx="54">
                  <c:v>0.77569444444444446</c:v>
                </c:pt>
                <c:pt idx="55">
                  <c:v>0.78611111111111109</c:v>
                </c:pt>
                <c:pt idx="56">
                  <c:v>0.79652777777777783</c:v>
                </c:pt>
              </c:numCache>
            </c:numRef>
          </c:xVal>
          <c:yVal>
            <c:numRef>
              <c:f>Sheet1!$C$2:$C$58</c:f>
              <c:numCache>
                <c:formatCode>General</c:formatCode>
                <c:ptCount val="57"/>
                <c:pt idx="0">
                  <c:v>38</c:v>
                </c:pt>
                <c:pt idx="1">
                  <c:v>51</c:v>
                </c:pt>
                <c:pt idx="2">
                  <c:v>64</c:v>
                </c:pt>
                <c:pt idx="3">
                  <c:v>76</c:v>
                </c:pt>
                <c:pt idx="4">
                  <c:v>88</c:v>
                </c:pt>
                <c:pt idx="5">
                  <c:v>99</c:v>
                </c:pt>
                <c:pt idx="6">
                  <c:v>186</c:v>
                </c:pt>
                <c:pt idx="7">
                  <c:v>230</c:v>
                </c:pt>
                <c:pt idx="8">
                  <c:v>275</c:v>
                </c:pt>
                <c:pt idx="9">
                  <c:v>322</c:v>
                </c:pt>
                <c:pt idx="10">
                  <c:v>368</c:v>
                </c:pt>
                <c:pt idx="11">
                  <c:v>414</c:v>
                </c:pt>
                <c:pt idx="12">
                  <c:v>460</c:v>
                </c:pt>
                <c:pt idx="13">
                  <c:v>504</c:v>
                </c:pt>
                <c:pt idx="14">
                  <c:v>547</c:v>
                </c:pt>
                <c:pt idx="15">
                  <c:v>588</c:v>
                </c:pt>
                <c:pt idx="16">
                  <c:v>626</c:v>
                </c:pt>
                <c:pt idx="17">
                  <c:v>662</c:v>
                </c:pt>
                <c:pt idx="18">
                  <c:v>696</c:v>
                </c:pt>
                <c:pt idx="19">
                  <c:v>726</c:v>
                </c:pt>
                <c:pt idx="20">
                  <c:v>754</c:v>
                </c:pt>
                <c:pt idx="21">
                  <c:v>778</c:v>
                </c:pt>
                <c:pt idx="22">
                  <c:v>799</c:v>
                </c:pt>
                <c:pt idx="23">
                  <c:v>817</c:v>
                </c:pt>
                <c:pt idx="24">
                  <c:v>831</c:v>
                </c:pt>
                <c:pt idx="25">
                  <c:v>842</c:v>
                </c:pt>
                <c:pt idx="26">
                  <c:v>849</c:v>
                </c:pt>
                <c:pt idx="27">
                  <c:v>853</c:v>
                </c:pt>
                <c:pt idx="28">
                  <c:v>853</c:v>
                </c:pt>
                <c:pt idx="29">
                  <c:v>849</c:v>
                </c:pt>
                <c:pt idx="30">
                  <c:v>842</c:v>
                </c:pt>
                <c:pt idx="31">
                  <c:v>831</c:v>
                </c:pt>
                <c:pt idx="32">
                  <c:v>817</c:v>
                </c:pt>
                <c:pt idx="33">
                  <c:v>799</c:v>
                </c:pt>
                <c:pt idx="34">
                  <c:v>778</c:v>
                </c:pt>
                <c:pt idx="35">
                  <c:v>754</c:v>
                </c:pt>
                <c:pt idx="36">
                  <c:v>726</c:v>
                </c:pt>
                <c:pt idx="37">
                  <c:v>696</c:v>
                </c:pt>
                <c:pt idx="38">
                  <c:v>662</c:v>
                </c:pt>
                <c:pt idx="39">
                  <c:v>626</c:v>
                </c:pt>
                <c:pt idx="40">
                  <c:v>588</c:v>
                </c:pt>
                <c:pt idx="41">
                  <c:v>547</c:v>
                </c:pt>
                <c:pt idx="42">
                  <c:v>504</c:v>
                </c:pt>
                <c:pt idx="43">
                  <c:v>460</c:v>
                </c:pt>
                <c:pt idx="44">
                  <c:v>414</c:v>
                </c:pt>
                <c:pt idx="45">
                  <c:v>368</c:v>
                </c:pt>
                <c:pt idx="46">
                  <c:v>322</c:v>
                </c:pt>
                <c:pt idx="47">
                  <c:v>275</c:v>
                </c:pt>
                <c:pt idx="48">
                  <c:v>230</c:v>
                </c:pt>
                <c:pt idx="49">
                  <c:v>186</c:v>
                </c:pt>
                <c:pt idx="50">
                  <c:v>145</c:v>
                </c:pt>
                <c:pt idx="51">
                  <c:v>107</c:v>
                </c:pt>
                <c:pt idx="52">
                  <c:v>74</c:v>
                </c:pt>
                <c:pt idx="53">
                  <c:v>64</c:v>
                </c:pt>
                <c:pt idx="54">
                  <c:v>51</c:v>
                </c:pt>
                <c:pt idx="55">
                  <c:v>38</c:v>
                </c:pt>
                <c:pt idx="56">
                  <c:v>24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3077632"/>
        <c:axId val="113153152"/>
      </c:scatterChart>
      <c:valAx>
        <c:axId val="113077632"/>
        <c:scaling>
          <c:orientation val="minMax"/>
        </c:scaling>
        <c:delete val="0"/>
        <c:axPos val="b"/>
        <c:numFmt formatCode="h:mm" sourceLinked="1"/>
        <c:majorTickMark val="out"/>
        <c:minorTickMark val="none"/>
        <c:tickLblPos val="nextTo"/>
        <c:crossAx val="113153152"/>
        <c:crosses val="autoZero"/>
        <c:crossBetween val="midCat"/>
      </c:valAx>
      <c:valAx>
        <c:axId val="113153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307763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09C1C-FCBF-430E-AF3D-F438F3D06055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2889A7-2B4F-4492-BD0B-7DF631EEE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1098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9FC0A-6F5E-4AC7-94AE-9688B03B1DA2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BD66B-7A49-4384-9327-979BEF9F1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04192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220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CE675C44-7DB5-4FB7-BE21-EAD6D7628D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55528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17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781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31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29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302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375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49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91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75C44-7DB5-4FB7-BE21-EAD6D7628D9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logo CG KO CIGRE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1512887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76200" y="990600"/>
            <a:ext cx="901658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76200" y="6400800"/>
            <a:ext cx="8839200" cy="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26" name="Picture 2" descr="http://www.cigre.me/images/00_ts1.jpg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6099" y="51514"/>
            <a:ext cx="806605" cy="870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8824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90500" y="1295400"/>
            <a:ext cx="8763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28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PROBLEMATIKA PRIKLJUČENJA DECENTRALIZOVANIH SISTEMA ZA PROIZVODNJU </a:t>
            </a:r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EL</a:t>
            </a:r>
            <a:r>
              <a:rPr lang="sr-Latn-CS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8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ENERGIJE IZ OBNOVLJIVIH IZVORA MALE SNAGE NA ELEKTRODISTRIBUTIVNU MREŽU</a:t>
            </a:r>
            <a:endParaRPr lang="en-US" sz="28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76500" y="4953000"/>
            <a:ext cx="5067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2400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Dr Goran Kovačević, dipl. ing</a:t>
            </a:r>
          </a:p>
          <a:p>
            <a:pPr algn="ctr"/>
            <a:r>
              <a:rPr lang="sr-Latn-CS" sz="2400" i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sr-Latn-CS" sz="2400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oran.kovacevic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@</a:t>
            </a:r>
            <a:r>
              <a:rPr lang="sr-Latn-CS" sz="2400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epcg.co.me</a:t>
            </a:r>
          </a:p>
          <a:p>
            <a:pPr algn="ctr"/>
            <a:endParaRPr lang="sr-Latn-CS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21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10</a:t>
            </a:fld>
            <a:endParaRPr lang="en-US"/>
          </a:p>
        </p:txBody>
      </p:sp>
      <p:pic>
        <p:nvPicPr>
          <p:cNvPr id="2050" name="Picture 2" descr="PV_multip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295400"/>
            <a:ext cx="5486400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505200" y="3752166"/>
            <a:ext cx="5486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12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priključenje više fotonaponskih sistema na niskonaponsku stranu transformatora</a:t>
            </a:r>
            <a:endParaRPr lang="en-US" sz="12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65848" y="381000"/>
            <a:ext cx="349486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CS" sz="3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Zahtjevi,  Standardi</a:t>
            </a:r>
            <a:endParaRPr lang="en-US" sz="3000" dirty="0"/>
          </a:p>
        </p:txBody>
      </p:sp>
      <p:sp>
        <p:nvSpPr>
          <p:cNvPr id="6" name="Rectangle 5"/>
          <p:cNvSpPr/>
          <p:nvPr/>
        </p:nvSpPr>
        <p:spPr>
          <a:xfrm>
            <a:off x="76200" y="1274741"/>
            <a:ext cx="3276600" cy="2246769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 li će doći do superpozicije ili prigušenja viših harmonika injektiranih u mrežu od strane "n"invertora zavisi i od njihovog faznog stava i parametara nn mreže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2758" y="4038600"/>
            <a:ext cx="1890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i="1" u="sng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Naponske prilike</a:t>
            </a:r>
            <a:endParaRPr lang="en-US" i="1" u="sng" dirty="0"/>
          </a:p>
        </p:txBody>
      </p:sp>
      <p:sp>
        <p:nvSpPr>
          <p:cNvPr id="8" name="Rectangle 7"/>
          <p:cNvSpPr/>
          <p:nvPr/>
        </p:nvSpPr>
        <p:spPr>
          <a:xfrm>
            <a:off x="172758" y="4418450"/>
            <a:ext cx="8818842" cy="1323439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 situacijama najmanjeg opterećenja i najveće osunčanosti može doći do povećanog napona u mreži iz razloga što se sa strane transformatora bitno smanjilo opterećenje kao poslijedica injektirane snage fotonaponskih sistema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72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65848" y="360402"/>
            <a:ext cx="349486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CS" sz="3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Zahtjevi,  Standardi</a:t>
            </a:r>
            <a:endParaRPr lang="en-US" sz="3000" dirty="0"/>
          </a:p>
        </p:txBody>
      </p:sp>
      <p:sp>
        <p:nvSpPr>
          <p:cNvPr id="6" name="Rectangle 5"/>
          <p:cNvSpPr/>
          <p:nvPr/>
        </p:nvSpPr>
        <p:spPr>
          <a:xfrm>
            <a:off x="149007" y="1295400"/>
            <a:ext cx="8818842" cy="1631216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 ovakvim situacijama može da dođe i do promjene toka snage ako je instalisana snaga "n" fotonaponskih ćelija dovoljno </a:t>
            </a:r>
            <a:r>
              <a:rPr lang="hr-HR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velika.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Neka iskustva </a:t>
            </a:r>
            <a:r>
              <a:rPr lang="hr-HR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istraživača </a:t>
            </a:r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govore da nakon instalacije jedinica distributivne generacije dolazi do povećanja amplitude oscilovanja napona na nn mreži transformatora. 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2862" y="3135868"/>
            <a:ext cx="2172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i="1" u="sng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Ostrvski režim rada</a:t>
            </a:r>
            <a:endParaRPr lang="en-US" i="1" u="sng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2861" y="3733800"/>
            <a:ext cx="8804987" cy="1015663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Ostrvski režim rada nastupa kod mrežno priključenih invertora u situacijama kada se od strane el. mreže više ne isporučuje el. </a:t>
            </a:r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energija iz bilo kojeg razloga da li havarije ili isključenja radi obavljanja radova na </a:t>
            </a:r>
            <a:r>
              <a:rPr lang="hr-HR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mreži.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9685" y="5029200"/>
            <a:ext cx="8798163" cy="707886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 tim situacijama je jako bitno garantovati sigurnost da ne dođe do neposrednog dodira sa </a:t>
            </a:r>
            <a:r>
              <a:rPr lang="hr-HR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djelovima mreže koji su pod naponom</a:t>
            </a:r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18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1957" y="4038600"/>
            <a:ext cx="8804987" cy="1938992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Uslovi pod kojima </a:t>
            </a:r>
            <a:r>
              <a:rPr lang="hr-HR" sz="2000" u="sng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teretski</a:t>
            </a:r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neki dio nn mreže može doći pod napon uslijed ostrvskog režima rada su</a:t>
            </a:r>
            <a:r>
              <a:rPr lang="hr-HR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hr-HR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hr-HR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 </a:t>
            </a:r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je iz bilo koga razloga došlo do obustave napajanja sa strane mreže, </a:t>
            </a:r>
            <a:endParaRPr lang="hr-HR" sz="20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hr-HR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 je došlo do koincidencije u opterećenju i proizvodnji energije iz fotonaponskih ćelija i </a:t>
            </a:r>
            <a:endParaRPr lang="hr-HR" sz="20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hr-HR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 je došlo do otkaza zaštite od ostrvskog režima rada. 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2858" y="1143000"/>
            <a:ext cx="8804987" cy="707886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hr-HR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Svaki </a:t>
            </a:r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sistem fotonaponskih ćelija priključen na mrežu </a:t>
            </a:r>
            <a:r>
              <a:rPr lang="hr-HR" sz="2000" u="sng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mora</a:t>
            </a:r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imati zaštitu od ostrvskog režima rada.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1957" y="1981200"/>
            <a:ext cx="8795887" cy="1938992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hr-HR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 literaturi su ponuđena dva principa zaštite:</a:t>
            </a:r>
          </a:p>
          <a:p>
            <a:endParaRPr lang="hr-HR" sz="20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hr-HR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pasivni </a:t>
            </a:r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(postiže se nadgledanjem napona i/ili frekvencije mreže i impedanse mreže)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aktivni (postiže se injektiranjem signala poemećaja i osluškivanjem sistema)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65848" y="360402"/>
            <a:ext cx="349486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CS" sz="3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Zahtjevi,  Standardi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81208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803129"/>
              </p:ext>
            </p:extLst>
          </p:nvPr>
        </p:nvGraphicFramePr>
        <p:xfrm>
          <a:off x="1447800" y="1219200"/>
          <a:ext cx="6164580" cy="18819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1145"/>
                <a:gridCol w="1541145"/>
                <a:gridCol w="1541145"/>
                <a:gridCol w="1541145"/>
              </a:tblGrid>
              <a:tr h="209109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Njemačka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82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parametar el. mreže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Nominalne vrijednosti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tolerancija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vrijeme zadrške prije diskonekcije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napon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230 V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+10 -15%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200 ms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frekvencija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50 Hz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± 0.2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200 ms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impedansa mreže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Z&lt; 1.75 Ω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5 s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73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promjena impedanse mreže u toku rada invertora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∆Z≤ 0.5 Ω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5s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065848" y="360402"/>
            <a:ext cx="349486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CS" sz="3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Zahtjevi,  Standardi</a:t>
            </a:r>
            <a:endParaRPr lang="en-US" sz="3000" dirty="0"/>
          </a:p>
        </p:txBody>
      </p:sp>
      <p:sp>
        <p:nvSpPr>
          <p:cNvPr id="7" name="Rectangle 6"/>
          <p:cNvSpPr/>
          <p:nvPr/>
        </p:nvSpPr>
        <p:spPr>
          <a:xfrm>
            <a:off x="1600200" y="3113628"/>
            <a:ext cx="6019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12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kriterijumi zaštite od ostrvskog režima rada u Njemačkoj po VDE standardu </a:t>
            </a:r>
            <a:endParaRPr lang="en-US" sz="12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249719"/>
              </p:ext>
            </p:extLst>
          </p:nvPr>
        </p:nvGraphicFramePr>
        <p:xfrm>
          <a:off x="1676400" y="3581400"/>
          <a:ext cx="5791200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0400"/>
                <a:gridCol w="1930400"/>
                <a:gridCol w="1930400"/>
              </a:tblGrid>
              <a:tr h="266700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Sjedninjene Američke Države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parametar el. mreže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poremećaj u odnosu na nominalnu vr.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vrijeme zadrške prije diskonekcije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7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frekvencija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± 0.5 Hz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trenutno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7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napon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&lt; 50%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 s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7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napon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 50% &lt; U &lt; 92%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 s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7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napon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110% &lt; U &lt; 150%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 s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7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napon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  &lt; 150 %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3 ms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600200" y="5791200"/>
            <a:ext cx="60197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12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kriterijumi zaštite od ostrvskog režima rada u SAD-u po IEEE standardu</a:t>
            </a:r>
            <a:endParaRPr lang="en-US" sz="12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08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65848" y="360402"/>
            <a:ext cx="349486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CS" sz="3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Zahtjevi,  Standardi</a:t>
            </a:r>
            <a:endParaRPr lang="en-US" sz="3000" dirty="0"/>
          </a:p>
        </p:txBody>
      </p:sp>
      <p:sp>
        <p:nvSpPr>
          <p:cNvPr id="6" name="Rectangle 5"/>
          <p:cNvSpPr/>
          <p:nvPr/>
        </p:nvSpPr>
        <p:spPr>
          <a:xfrm>
            <a:off x="215122" y="1219200"/>
            <a:ext cx="7019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i="1" u="sng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Galvansko odvajanje i injektiranje jednosmjerne komponente struje</a:t>
            </a:r>
            <a:endParaRPr lang="en-US" i="1" u="sng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948780"/>
              </p:ext>
            </p:extLst>
          </p:nvPr>
        </p:nvGraphicFramePr>
        <p:xfrm>
          <a:off x="1066800" y="1752600"/>
          <a:ext cx="6545580" cy="1958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2790"/>
                <a:gridCol w="3272790"/>
              </a:tblGrid>
              <a:tr h="3916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Prednosti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Nedostaci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6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mogućnost podizanja napona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manji stepen iskorištenja - veći gubici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6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prigušenje prelaznih procesa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težina i zapremina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6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galvansko odvajanje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cijena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6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filtriranje jednosmjerne komponente struje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injektiranje DC komponente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739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30774" y="360402"/>
            <a:ext cx="33650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CS" sz="3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Rezultati mjerenja </a:t>
            </a:r>
            <a:endParaRPr lang="en-US" sz="3000" dirty="0"/>
          </a:p>
        </p:txBody>
      </p:sp>
      <p:pic>
        <p:nvPicPr>
          <p:cNvPr id="7170" name="Char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089" y="2057400"/>
            <a:ext cx="6597489" cy="372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82316" y="1219200"/>
            <a:ext cx="8885484" cy="707886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hr-HR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Sistem fotonaponskih ćelija u Perastu: Instalisana snaga 6kW </a:t>
            </a:r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(24 panela od po 250 W</a:t>
            </a:r>
            <a:r>
              <a:rPr lang="hr-HR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 monofazno priključena na nn mrežu trafo reona „Jadran perast”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73477" y="5943600"/>
            <a:ext cx="365592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14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procentualna vrijednost THD fazne struje</a:t>
            </a:r>
            <a:endParaRPr lang="en-US" sz="14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11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16</a:t>
            </a:fld>
            <a:endParaRPr lang="en-US"/>
          </a:p>
        </p:txBody>
      </p:sp>
      <p:pic>
        <p:nvPicPr>
          <p:cNvPr id="8194" name="Char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447800"/>
            <a:ext cx="6585470" cy="371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130774" y="360402"/>
            <a:ext cx="33650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CS" sz="3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Rezultati mjerenja </a:t>
            </a:r>
            <a:endParaRPr lang="en-US" sz="3000" dirty="0"/>
          </a:p>
        </p:txBody>
      </p:sp>
      <p:sp>
        <p:nvSpPr>
          <p:cNvPr id="5" name="Rectangle 4"/>
          <p:cNvSpPr/>
          <p:nvPr/>
        </p:nvSpPr>
        <p:spPr>
          <a:xfrm>
            <a:off x="2590800" y="5334000"/>
            <a:ext cx="41147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14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procentualna vrijednost THD faznog napona</a:t>
            </a:r>
            <a:endParaRPr lang="en-US" sz="14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86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17</a:t>
            </a:fld>
            <a:endParaRPr lang="en-US"/>
          </a:p>
        </p:txBody>
      </p:sp>
      <p:pic>
        <p:nvPicPr>
          <p:cNvPr id="9218" name="Char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24000"/>
            <a:ext cx="6585470" cy="371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980057" y="5334000"/>
            <a:ext cx="318388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14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injektirana struja u mrežu (A)</a:t>
            </a:r>
            <a:endParaRPr lang="en-US" sz="14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30774" y="360402"/>
            <a:ext cx="33650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CS" sz="3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Rezultati mjerenja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85876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18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30774" y="360402"/>
            <a:ext cx="33650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CS" sz="3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Rezultati mjerenja </a:t>
            </a:r>
            <a:endParaRPr lang="en-US" sz="3000" dirty="0"/>
          </a:p>
        </p:txBody>
      </p:sp>
      <p:pic>
        <p:nvPicPr>
          <p:cNvPr id="10242" name="Char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7" y="1117979"/>
            <a:ext cx="4490093" cy="2533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Char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810000"/>
            <a:ext cx="4490093" cy="2533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4527645" y="1117979"/>
            <a:ext cx="36257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procentualna vrijednost </a:t>
            </a:r>
            <a:r>
              <a:rPr lang="pl-PL" sz="1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drugog</a:t>
            </a:r>
            <a:r>
              <a:rPr lang="pl-PL" sz="14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harmonika injektirane struje</a:t>
            </a:r>
            <a:endParaRPr lang="en-US" sz="14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47308" y="4065769"/>
            <a:ext cx="35575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14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procentualna vrijednost </a:t>
            </a:r>
            <a:r>
              <a:rPr lang="hr-HR" sz="1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trećeg</a:t>
            </a:r>
            <a:r>
              <a:rPr lang="hr-HR" sz="14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harmonika injektirane struje</a:t>
            </a:r>
            <a:endParaRPr lang="en-US" sz="14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3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19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30774" y="360402"/>
            <a:ext cx="33650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CS" sz="3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Rezultati mjerenja </a:t>
            </a:r>
            <a:endParaRPr lang="en-US" sz="3000" dirty="0"/>
          </a:p>
        </p:txBody>
      </p:sp>
      <p:pic>
        <p:nvPicPr>
          <p:cNvPr id="11266" name="Char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367" y="1371599"/>
            <a:ext cx="4789433" cy="2701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828800" y="4095022"/>
            <a:ext cx="5715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14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procentualna vrijednost </a:t>
            </a:r>
            <a:r>
              <a:rPr lang="hr-HR" sz="1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petog</a:t>
            </a:r>
            <a:r>
              <a:rPr lang="hr-HR" sz="14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harmonika injektirane struje</a:t>
            </a:r>
            <a:endParaRPr lang="en-US" sz="14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07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43672" y="381000"/>
            <a:ext cx="17491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CS" sz="3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Sadržaj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190500" y="1752600"/>
            <a:ext cx="876300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sr-Latn-CS" sz="2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Decentralizovana proizvodnja el. energije iz OIE male snage (fotonaponske ćelije)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sr-Latn-CS" sz="2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Specifikacije, zahtjevi i standardi priključenja na dist. mrežu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sr-Latn-CS" sz="2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Rezultati mjerenja kvaliteta energije na mjestu </a:t>
            </a:r>
            <a:r>
              <a:rPr lang="sr-Latn-CS" sz="2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priključenja.</a:t>
            </a:r>
            <a:endParaRPr lang="sr-Latn-CS" sz="26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sr-Latn-CS" sz="2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Zaključci.</a:t>
            </a:r>
            <a:endParaRPr lang="sr-Latn-CS" sz="26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39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55500" y="380999"/>
            <a:ext cx="167866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CS" sz="3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Zaključci</a:t>
            </a:r>
            <a:endParaRPr lang="en-US" sz="3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20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9892" y="1066800"/>
            <a:ext cx="90279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hr-HR" dirty="0">
                <a:solidFill>
                  <a:srgbClr val="0070C0"/>
                </a:solidFill>
              </a:rPr>
              <a:t>U ovom radu su predstavljeni neki od tipičnih problema koji se javljaju kod masovne instalacije jedinica decentralizovane proizvodnje male snage, kao što su fotonaponske ćelije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" y="1752600"/>
            <a:ext cx="85355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hr-HR" dirty="0" smtClean="0">
                <a:solidFill>
                  <a:srgbClr val="0070C0"/>
                </a:solidFill>
              </a:rPr>
              <a:t>Prezentovani su i neki snovni </a:t>
            </a:r>
            <a:r>
              <a:rPr lang="hr-HR" dirty="0">
                <a:solidFill>
                  <a:srgbClr val="0070C0"/>
                </a:solidFill>
              </a:rPr>
              <a:t>zahtjevi internacionalnih standarda </a:t>
            </a:r>
            <a:r>
              <a:rPr lang="hr-HR" dirty="0" smtClean="0">
                <a:solidFill>
                  <a:srgbClr val="0070C0"/>
                </a:solidFill>
              </a:rPr>
              <a:t>koji regulišu ovu oblast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200" y="25146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hr-HR" dirty="0" smtClean="0">
                <a:solidFill>
                  <a:srgbClr val="0070C0"/>
                </a:solidFill>
              </a:rPr>
              <a:t>U cilju </a:t>
            </a:r>
            <a:r>
              <a:rPr lang="hr-HR" dirty="0">
                <a:solidFill>
                  <a:srgbClr val="0070C0"/>
                </a:solidFill>
              </a:rPr>
              <a:t>uspješne integracije obnovljivih izvora neophodno </a:t>
            </a:r>
            <a:r>
              <a:rPr lang="hr-HR" dirty="0" smtClean="0">
                <a:solidFill>
                  <a:srgbClr val="0070C0"/>
                </a:solidFill>
              </a:rPr>
              <a:t>je ne </a:t>
            </a:r>
            <a:r>
              <a:rPr lang="hr-HR" dirty="0">
                <a:solidFill>
                  <a:srgbClr val="0070C0"/>
                </a:solidFill>
              </a:rPr>
              <a:t>samo insistirati na primjeni međunarodnih standarda i normi kod pojedinačnih instalacija već kontinuirano pratiti parametre mreže na onim trafo reonima gdje se pojavi više takvih instalacija.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" y="3581400"/>
            <a:ext cx="86799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hr-HR" dirty="0">
                <a:solidFill>
                  <a:srgbClr val="0070C0"/>
                </a:solidFill>
              </a:rPr>
              <a:t>Ovo je neophodno kako radi nesmetanog funkcionisanja samih fotonaponskih sistema i njihove maksimalne eksplatacije a ono i radi održavanja parametara mreže u normiranim vrijednostima za ostale distributivne potrošače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746" y="4572000"/>
            <a:ext cx="86640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hr-HR" dirty="0">
                <a:solidFill>
                  <a:srgbClr val="0070C0"/>
                </a:solidFill>
              </a:rPr>
              <a:t>Ubudećem </a:t>
            </a:r>
            <a:r>
              <a:rPr lang="hr-HR" dirty="0">
                <a:solidFill>
                  <a:srgbClr val="0070C0"/>
                </a:solidFill>
              </a:rPr>
              <a:t>radu, bilo </a:t>
            </a:r>
            <a:r>
              <a:rPr lang="hr-HR" dirty="0">
                <a:solidFill>
                  <a:srgbClr val="0070C0"/>
                </a:solidFill>
              </a:rPr>
              <a:t>bi interesantno analizirati </a:t>
            </a:r>
            <a:r>
              <a:rPr lang="hr-HR" dirty="0">
                <a:solidFill>
                  <a:srgbClr val="0070C0"/>
                </a:solidFill>
              </a:rPr>
              <a:t>uticaj postojeće mrežne distorzije </a:t>
            </a:r>
            <a:r>
              <a:rPr lang="hr-HR" dirty="0">
                <a:solidFill>
                  <a:srgbClr val="0070C0"/>
                </a:solidFill>
              </a:rPr>
              <a:t>napona na </a:t>
            </a:r>
            <a:r>
              <a:rPr lang="hr-HR" dirty="0">
                <a:solidFill>
                  <a:srgbClr val="0070C0"/>
                </a:solidFill>
              </a:rPr>
              <a:t>dodatno injektiranje viših harmonika samog mrežno povezanog invertora.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200" y="5401270"/>
            <a:ext cx="8839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hr-HR" dirty="0">
                <a:solidFill>
                  <a:srgbClr val="0070C0"/>
                </a:solidFill>
              </a:rPr>
              <a:t>U ovom radu su prikazani rezultati mjerenja kvaliteta električne energije sistema za proizvodnju el. energije iz fotonaponskih ćelija injektirane u niskonaponsku distributivnu mrežu trafostanice 10/04 kV "Jadran Perast".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3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21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7758" y="2967335"/>
            <a:ext cx="5488490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sr-Latn-C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Hvala na pažnji!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4" y="5788223"/>
            <a:ext cx="6553197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sr-Latn-CS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Posebna zahvalnost kolegama iz kotorske distribucije M. Vidoviću i V. Periću</a:t>
            </a:r>
            <a:endParaRPr lang="sr-Latn-CS" sz="14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911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25536" y="381000"/>
            <a:ext cx="637546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CS" sz="3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Decentralizovana proizvodnja iz OIE</a:t>
            </a:r>
            <a:endParaRPr lang="en-US" sz="30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3048000" y="1082040"/>
            <a:ext cx="5984240" cy="3718560"/>
            <a:chOff x="314670" y="1296909"/>
            <a:chExt cx="6289040" cy="402336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670" y="1296909"/>
              <a:ext cx="6289040" cy="4023360"/>
            </a:xfrm>
            <a:prstGeom prst="rect">
              <a:avLst/>
            </a:prstGeom>
          </p:spPr>
        </p:pic>
        <p:cxnSp>
          <p:nvCxnSpPr>
            <p:cNvPr id="5" name="Straight Connector 4"/>
            <p:cNvCxnSpPr/>
            <p:nvPr/>
          </p:nvCxnSpPr>
          <p:spPr>
            <a:xfrm>
              <a:off x="4691235" y="1462013"/>
              <a:ext cx="533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700711" y="1905000"/>
              <a:ext cx="533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692025" y="2353514"/>
              <a:ext cx="533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701500" y="2841509"/>
              <a:ext cx="533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692025" y="3301078"/>
              <a:ext cx="533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696762" y="3751171"/>
              <a:ext cx="533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691235" y="4206003"/>
              <a:ext cx="79516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9"/>
          <p:cNvSpPr/>
          <p:nvPr/>
        </p:nvSpPr>
        <p:spPr>
          <a:xfrm>
            <a:off x="5410200" y="4646711"/>
            <a:ext cx="3733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1200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Elektroenergetski sistem razvijenih zemalja</a:t>
            </a:r>
            <a:endParaRPr lang="en-US" sz="1200" i="1" dirty="0"/>
          </a:p>
        </p:txBody>
      </p:sp>
      <p:sp>
        <p:nvSpPr>
          <p:cNvPr id="22" name="Rectangle 21"/>
          <p:cNvSpPr/>
          <p:nvPr/>
        </p:nvSpPr>
        <p:spPr>
          <a:xfrm>
            <a:off x="228600" y="1371600"/>
            <a:ext cx="2743200" cy="1384995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sr-Latn-CS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Decentralizovana Proizvodnja (DP) se odnosi na proizvodnju energije iz jedinica male snage (od nekoliko kW do par MW) koji su obično locirani blizu potrošača. </a:t>
            </a:r>
            <a:endParaRPr lang="en-US" sz="1400" dirty="0"/>
          </a:p>
        </p:txBody>
      </p:sp>
      <p:sp>
        <p:nvSpPr>
          <p:cNvPr id="23" name="Rectangle 22"/>
          <p:cNvSpPr/>
          <p:nvPr/>
        </p:nvSpPr>
        <p:spPr>
          <a:xfrm>
            <a:off x="228600" y="2895600"/>
            <a:ext cx="2743200" cy="1169551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sr-Latn-CS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Kao primarni izvori energije kod DP se mogu naći skoro svi tipovi OIE (vjetrogeneratori, fotonaponske ćelije, mHE, gorive ćelije itd.)</a:t>
            </a:r>
            <a:endParaRPr lang="en-US" sz="1400" dirty="0"/>
          </a:p>
        </p:txBody>
      </p:sp>
      <p:sp>
        <p:nvSpPr>
          <p:cNvPr id="24" name="Rectangle 23"/>
          <p:cNvSpPr/>
          <p:nvPr/>
        </p:nvSpPr>
        <p:spPr>
          <a:xfrm>
            <a:off x="228600" y="4240649"/>
            <a:ext cx="2743200" cy="1815882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sr-Latn-CS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Primjetna je diverzifikacija primarnog energetskog izvora i činjenica da se za razliku od tradicionalnog koncepta ista količina energije porizvodi iz većeg broja manjih jedinica čime se povećava pouzdanost isporuke el. energije.</a:t>
            </a: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70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25536" y="381000"/>
            <a:ext cx="637546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CS" sz="3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Decentralizovana proizvodnja iz OIE</a:t>
            </a:r>
            <a:endParaRPr lang="en-US" sz="3000" dirty="0"/>
          </a:p>
        </p:txBody>
      </p:sp>
      <p:sp>
        <p:nvSpPr>
          <p:cNvPr id="6" name="Rectangle 5"/>
          <p:cNvSpPr/>
          <p:nvPr/>
        </p:nvSpPr>
        <p:spPr>
          <a:xfrm>
            <a:off x="228600" y="1371600"/>
            <a:ext cx="8763000" cy="707886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sr-Latn-CS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Zakon o energetici koji je na snazi u Crnoj Gori posebnu pažnju posvećuje proizvođačima el. </a:t>
            </a:r>
            <a:r>
              <a:rPr lang="sr-Latn-CS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sr-Latn-CS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nergije iz OI. 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228600" y="2514600"/>
            <a:ext cx="8763000" cy="3170099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sr-Latn-CS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Proizvođači el. energije se u legislativnom smislu mogu pojaviti kao: </a:t>
            </a:r>
          </a:p>
          <a:p>
            <a:endParaRPr lang="sr-Latn-CS" sz="20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sr-Latn-CS" sz="2000" u="sng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Licencirani proizvođači el. energije </a:t>
            </a:r>
            <a:r>
              <a:rPr lang="sr-Latn-CS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(obično veće snage, mHE ili neku drugi tip OIE, prethodno definisana lokacija planskim dokumentom, prethodne studije izvodljivosti koje tretiraju i priključenje na mrežu)</a:t>
            </a:r>
          </a:p>
          <a:p>
            <a:pPr marL="342900" indent="-342900">
              <a:buFont typeface="Arial" pitchFamily="34" charset="0"/>
              <a:buChar char="•"/>
            </a:pPr>
            <a:endParaRPr lang="sr-Latn-CS" sz="20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sr-Latn-CS" sz="2000" u="sng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Razmjena na mjestu konekcije </a:t>
            </a:r>
            <a:r>
              <a:rPr lang="sr-Latn-CS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(obično manje snage, uglavnom fotonaponske ćelije i mikro vjetro generatori, bez studija izvodljivosti priključenja i lokacije,  široko rasprostranjeni po distributivnom sistemu)</a:t>
            </a:r>
            <a:endParaRPr lang="sr-Latn-CS" sz="20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sr-Latn-CS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4921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60040" y="381000"/>
            <a:ext cx="370646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CS" sz="3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Fotonaponske ćelije </a:t>
            </a:r>
            <a:endParaRPr lang="en-US" sz="3000" dirty="0"/>
          </a:p>
        </p:txBody>
      </p:sp>
      <p:pic>
        <p:nvPicPr>
          <p:cNvPr id="2050" name="Picture 2" descr="solarna ćeli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06" y="1704201"/>
            <a:ext cx="2964936" cy="158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model_PV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952" y="1628001"/>
            <a:ext cx="3039227" cy="1824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UI_iradijacij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86" y="3990201"/>
            <a:ext cx="3417228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UI_te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316" y="4325164"/>
            <a:ext cx="2889250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1040306" y="3380601"/>
            <a:ext cx="18526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12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Solarna ćelija</a:t>
            </a:r>
            <a:endParaRPr lang="en-US" sz="12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12106" y="3452336"/>
            <a:ext cx="449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sz="12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Ekvivalentna šema solarne ćelije, Iph </a:t>
            </a:r>
            <a:r>
              <a:rPr lang="hr-HR" sz="12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hr-HR" sz="12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svjetlosno zavistan strujni izvor</a:t>
            </a:r>
            <a:r>
              <a:rPr lang="hr-HR" sz="12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D – modeluje nelinarnu otp. Pn spoja, Rsh – otpornost površinskoj disperziji, Ish – struja površinske disperzije, Rs zapreminska otpornost poluprovodnika.</a:t>
            </a:r>
            <a:endParaRPr lang="en-US" sz="12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152400" y="6107632"/>
            <a:ext cx="472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12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i(u) karakteristika solarne ćelije u zavisnosti od iradijacije</a:t>
            </a:r>
            <a:endParaRPr lang="en-US" sz="12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93106" y="6123801"/>
            <a:ext cx="4191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12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i(u) karakteristika solarne ćelije u zavisnosti od temperature</a:t>
            </a:r>
            <a:endParaRPr lang="en-US" sz="12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0500" y="1123890"/>
            <a:ext cx="8763000" cy="400110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sr-Latn-CS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Predstavljaju najčešći oblik OIE male snage direktno priključenog na mrežu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2356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5641" y="1123890"/>
            <a:ext cx="5015959" cy="1631216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sr-Latn-CS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Fotonaponske ćelije se ne mogu direktno priključiti na el. Distributivni sistem već se u tu svrhu koriste sistemi za kondicioniranje snage: konvertor jednosmjerne struje i invertor. 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2960040" y="381000"/>
            <a:ext cx="370646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CS" sz="3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Fotonaponske ćelije </a:t>
            </a:r>
            <a:endParaRPr lang="en-US" sz="3000" dirty="0"/>
          </a:p>
        </p:txBody>
      </p:sp>
      <p:sp>
        <p:nvSpPr>
          <p:cNvPr id="7" name="Rectangle 6"/>
          <p:cNvSpPr/>
          <p:nvPr/>
        </p:nvSpPr>
        <p:spPr>
          <a:xfrm>
            <a:off x="5293519" y="3505717"/>
            <a:ext cx="345043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12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Kriva </a:t>
            </a:r>
            <a:r>
              <a:rPr lang="hr-HR" sz="12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sunčeve iradijacije u toku jednog dana</a:t>
            </a:r>
            <a:endParaRPr lang="en-US" sz="12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605270"/>
              </p:ext>
            </p:extLst>
          </p:nvPr>
        </p:nvGraphicFramePr>
        <p:xfrm>
          <a:off x="5181600" y="1127302"/>
          <a:ext cx="3581400" cy="2409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ectangle 10"/>
          <p:cNvSpPr/>
          <p:nvPr/>
        </p:nvSpPr>
        <p:spPr>
          <a:xfrm>
            <a:off x="5545347" y="1251736"/>
            <a:ext cx="9108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4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G(W/m2)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165641" y="2971800"/>
            <a:ext cx="5015959" cy="1323439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sr-Latn-CS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Ovako priključen izvor el. Energije dovodi do pojave čitave serije fenomena koji nisu toliko česti ili izraženi kod konvencionalnih izvora el. </a:t>
            </a:r>
            <a:r>
              <a:rPr lang="sr-Latn-CS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sr-Latn-CS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nergije  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152401" y="4467761"/>
            <a:ext cx="4660872" cy="1323439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sr-Latn-CS" sz="20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Očekivanja vlasnika sistema: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sr-Latn-CS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Visoka pouzdanost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sr-Latn-CS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Maksimalno moguću proizvedenu el. energiju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4953001" y="4467760"/>
            <a:ext cx="4114800" cy="1323439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sr-Latn-CS" sz="2000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Zahtjevi operatora dis. sistema: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sr-Latn-CS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Postoji čitav set internacionalnih standarda koji pokrivaju ovu oblast</a:t>
            </a:r>
            <a:endParaRPr lang="sr-Latn-CS" sz="20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68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65848" y="381000"/>
            <a:ext cx="349486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CS" sz="3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Zahtjevi,  Standardi</a:t>
            </a:r>
            <a:endParaRPr lang="en-US" sz="3000" dirty="0"/>
          </a:p>
        </p:txBody>
      </p:sp>
      <p:sp>
        <p:nvSpPr>
          <p:cNvPr id="6" name="Rectangle 5"/>
          <p:cNvSpPr/>
          <p:nvPr/>
        </p:nvSpPr>
        <p:spPr>
          <a:xfrm>
            <a:off x="190500" y="1066800"/>
            <a:ext cx="8763000" cy="2785378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sr-Latn-CS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Međunarodna tehnička regulativa se uglavnom fokusira na sledeće fenomene uzrokovane priključenjem fotonaponskih ćelija male snage na distributivni sistem:</a:t>
            </a:r>
          </a:p>
          <a:p>
            <a:endParaRPr lang="sr-Latn-CS" sz="20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ü"/>
            </a:pPr>
            <a:r>
              <a:rPr lang="sr-Latn-CS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Viši harmonici 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ü"/>
            </a:pPr>
            <a:r>
              <a:rPr lang="sr-Latn-CS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Naponske prilike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ü"/>
            </a:pPr>
            <a:r>
              <a:rPr lang="sr-Latn-CS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Ostrvski režim rada 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ü"/>
            </a:pPr>
            <a:r>
              <a:rPr lang="sr-Latn-CS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Galvansko odvajanje i injektiranje DC komponente struje. 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95250" y="4549914"/>
            <a:ext cx="8953500" cy="707886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Posebna pažnja u pogledu problematike kvaliteta injektirane energije je posvećena </a:t>
            </a:r>
            <a:r>
              <a:rPr lang="hr-HR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višim harmonicima</a:t>
            </a:r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300" y="5464314"/>
            <a:ext cx="8953500" cy="707886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hr-HR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Pojavom PWM konvertora sa frekvencijom komutacije od nekoliko desetina pa i do stotina kHz ovaj problem je ublažen ali ne i do kraja rješen. 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2758" y="4038600"/>
            <a:ext cx="1616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i="1" u="sng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Viši harmonici</a:t>
            </a:r>
            <a:endParaRPr lang="en-US" i="1" u="sng" dirty="0"/>
          </a:p>
        </p:txBody>
      </p:sp>
    </p:spTree>
    <p:extLst>
      <p:ext uri="{BB962C8B-B14F-4D97-AF65-F5344CB8AC3E}">
        <p14:creationId xmlns:p14="http://schemas.microsoft.com/office/powerpoint/2010/main" val="280930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65848" y="381000"/>
            <a:ext cx="349486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CS" sz="3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Zahtjevi,  Standardi</a:t>
            </a:r>
            <a:endParaRPr lang="en-US" sz="3000" dirty="0"/>
          </a:p>
        </p:txBody>
      </p:sp>
      <p:sp>
        <p:nvSpPr>
          <p:cNvPr id="6" name="Rectangle 5"/>
          <p:cNvSpPr/>
          <p:nvPr/>
        </p:nvSpPr>
        <p:spPr>
          <a:xfrm>
            <a:off x="152400" y="1143000"/>
            <a:ext cx="8915400" cy="2400657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Prisustvo viših harmonika </a:t>
            </a:r>
            <a:r>
              <a:rPr lang="hr-HR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ima </a:t>
            </a:r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višestruko negativno dejstvo </a:t>
            </a:r>
            <a:r>
              <a:rPr lang="hr-HR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koje </a:t>
            </a:r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 manifestuju kao: 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ü"/>
            </a:pPr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povećane vrijednosti napona i struja u mreži kao poslijedice serijskih i paralelnih </a:t>
            </a:r>
            <a:r>
              <a:rPr lang="hr-HR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rezonansi.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ü"/>
            </a:pPr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smanjenja stepena iskorištenja sistema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ü"/>
            </a:pPr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lošeg funkcionisanja i oštećenja komponenti el. energetskog sistema 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3890665"/>
            <a:ext cx="8915400" cy="1323439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hr-HR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Proizvođači </a:t>
            </a:r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invertora su se uskladili </a:t>
            </a:r>
            <a:r>
              <a:rPr lang="hr-HR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 pogledu dozvoljenih injektiranih viših harmonika.</a:t>
            </a:r>
          </a:p>
          <a:p>
            <a:r>
              <a:rPr lang="hr-HR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Svaki </a:t>
            </a:r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pojedinačno instaliran invertor </a:t>
            </a:r>
            <a:r>
              <a:rPr lang="hr-HR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zadovoljavaa </a:t>
            </a:r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standardom definisane vrijednosti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5334000"/>
            <a:ext cx="8888681" cy="1015663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kompozija viših harmonika kao rezultat sumarnog dejstva "n" invertora priključenih na mrežu </a:t>
            </a:r>
            <a:r>
              <a:rPr lang="hr-HR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je </a:t>
            </a:r>
            <a:r>
              <a:rPr lang="hr-HR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izronio kao problem kojom su se bavili istraživači u proteklom </a:t>
            </a:r>
            <a:r>
              <a:rPr lang="hr-HR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vremenu.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17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5C44-7DB5-4FB7-BE21-EAD6D7628D93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538574"/>
              </p:ext>
            </p:extLst>
          </p:nvPr>
        </p:nvGraphicFramePr>
        <p:xfrm>
          <a:off x="1295400" y="1066801"/>
          <a:ext cx="6248400" cy="51922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2100"/>
                <a:gridCol w="1562100"/>
                <a:gridCol w="1562100"/>
                <a:gridCol w="1562100"/>
              </a:tblGrid>
              <a:tr h="29949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</a:rPr>
                        <a:t>zahtjev standarda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IEC 61727</a:t>
                      </a:r>
                      <a:endParaRPr lang="en-US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IEEE 1547</a:t>
                      </a:r>
                      <a:endParaRPr lang="en-US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EN61000-3-2</a:t>
                      </a:r>
                      <a:endParaRPr lang="en-US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</a:tr>
              <a:tr h="23390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Nominalna snaga</a:t>
                      </a:r>
                      <a:endParaRPr lang="en-US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10 kW</a:t>
                      </a:r>
                      <a:endParaRPr lang="en-US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30 kW</a:t>
                      </a:r>
                      <a:endParaRPr lang="en-US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3.7 kW</a:t>
                      </a:r>
                      <a:endParaRPr lang="en-US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</a:tr>
              <a:tr h="2163020"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Viši harmonici struje</a:t>
                      </a:r>
                      <a:endParaRPr lang="en-US" sz="9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en-US" sz="9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(red h.) vrijednost</a:t>
                      </a:r>
                      <a:endParaRPr lang="en-US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(3 - 9)      4%</a:t>
                      </a:r>
                      <a:endParaRPr lang="en-US" sz="9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en-US" sz="9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(11-15)    2%</a:t>
                      </a:r>
                      <a:endParaRPr lang="en-US" sz="9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 </a:t>
                      </a:r>
                      <a:endParaRPr lang="en-US" sz="9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(17 - 21)  1.5 %</a:t>
                      </a:r>
                      <a:endParaRPr lang="en-US" sz="9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en-US" sz="9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(23 - 33)   0.6%</a:t>
                      </a:r>
                      <a:endParaRPr lang="en-US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(2 - 10)   4%</a:t>
                      </a:r>
                      <a:endParaRPr lang="en-US" sz="9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en-US" sz="9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(11-16)   2%</a:t>
                      </a:r>
                      <a:endParaRPr lang="en-US" sz="9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 </a:t>
                      </a:r>
                      <a:endParaRPr lang="en-US" sz="9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(17 - 22) 1.5 %</a:t>
                      </a:r>
                      <a:endParaRPr lang="en-US" sz="9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en-US" sz="9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(23 - 34)  0.6%</a:t>
                      </a:r>
                      <a:endParaRPr lang="en-US" sz="9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en-US" sz="9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(&gt; 35)      0.3%</a:t>
                      </a:r>
                      <a:endParaRPr lang="en-US" sz="9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</a:rPr>
                        <a:t>(3)           2.3 A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</a:rPr>
                        <a:t>(5)           1.14 A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</a:rPr>
                        <a:t> 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</a:rPr>
                        <a:t>(7)            0.77 A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</a:rPr>
                        <a:t>(9)            0.4 A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</a:rPr>
                        <a:t>(11)          0.33 A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</a:rPr>
                        <a:t>(13)          0.21 A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</a:rPr>
                        <a:t>(15 - 39)   2.25/h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</a:tr>
              <a:tr h="6655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Parni harmonici u ovim okvirima bi trebali biti 25% od navedenih limita za neparne harmonike.</a:t>
                      </a:r>
                      <a:endParaRPr lang="en-US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Parni harmonici približno 30 % od vrijednosti za neparne.</a:t>
                      </a:r>
                      <a:endParaRPr lang="en-US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</a:tr>
              <a:tr h="33277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Maksimalna vrijednost strujne THD </a:t>
                      </a:r>
                      <a:endParaRPr lang="en-US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5%</a:t>
                      </a:r>
                      <a:endParaRPr lang="en-US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-</a:t>
                      </a:r>
                      <a:endParaRPr lang="en-US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</a:tr>
              <a:tr h="33277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Faktor snage na 50% nominalne snage </a:t>
                      </a:r>
                      <a:endParaRPr lang="en-US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0.9</a:t>
                      </a:r>
                      <a:endParaRPr lang="en-US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915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</a:rPr>
                        <a:t>Injektirana </a:t>
                      </a:r>
                      <a:r>
                        <a:rPr lang="hr-HR" sz="900" dirty="0" smtClean="0">
                          <a:effectLst/>
                        </a:rPr>
                        <a:t>jednosmjerna </a:t>
                      </a:r>
                      <a:r>
                        <a:rPr lang="hr-HR" sz="900" dirty="0">
                          <a:effectLst/>
                        </a:rPr>
                        <a:t>komponenta (DC)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</a:rPr>
                        <a:t>&lt; 1% nominalne struje 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</a:rPr>
                        <a:t>&lt; 0.5% nominalne struje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&lt; 0.22 A</a:t>
                      </a:r>
                      <a:endParaRPr lang="en-US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</a:tr>
              <a:tr h="33277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Opseg napona mreže u normalnom režimu</a:t>
                      </a:r>
                      <a:endParaRPr lang="en-US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85% - 110%</a:t>
                      </a:r>
                      <a:endParaRPr lang="en-US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88% - 110%</a:t>
                      </a:r>
                      <a:endParaRPr lang="en-US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-</a:t>
                      </a:r>
                      <a:endParaRPr lang="en-US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</a:tr>
              <a:tr h="33277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</a:rPr>
                        <a:t>Frekvencijski opseg u normalnom režimu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50±1 Hz</a:t>
                      </a:r>
                      <a:endParaRPr lang="en-US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59.3 - 60.5 Hz</a:t>
                      </a:r>
                      <a:endParaRPr lang="en-US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</a:rPr>
                        <a:t>-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452" marR="64452" marT="0" marB="0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065848" y="381000"/>
            <a:ext cx="349486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CS" sz="3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Zahtjevi,  Standardi</a:t>
            </a:r>
            <a:endParaRPr lang="en-US" sz="3000" dirty="0"/>
          </a:p>
        </p:txBody>
      </p:sp>
      <p:sp>
        <p:nvSpPr>
          <p:cNvPr id="8" name="Rectangle 7"/>
          <p:cNvSpPr/>
          <p:nvPr/>
        </p:nvSpPr>
        <p:spPr>
          <a:xfrm>
            <a:off x="533400" y="6172200"/>
            <a:ext cx="78970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12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tabelarni prikaz nekih zahtjeva internacionalnih standarda </a:t>
            </a:r>
            <a:endParaRPr lang="en-US" sz="12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77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g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1836</TotalTime>
  <Words>1417</Words>
  <Application>Microsoft Office PowerPoint</Application>
  <PresentationFormat>On-screen Show (4:3)</PresentationFormat>
  <Paragraphs>235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cigre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Goran Kovacevic</dc:creator>
  <cp:lastModifiedBy>Goran Kovacevic</cp:lastModifiedBy>
  <cp:revision>135</cp:revision>
  <dcterms:created xsi:type="dcterms:W3CDTF">2011-05-06T07:36:37Z</dcterms:created>
  <dcterms:modified xsi:type="dcterms:W3CDTF">2013-05-14T12:24:35Z</dcterms:modified>
</cp:coreProperties>
</file>